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1" r:id="rId1"/>
  </p:sldMasterIdLst>
  <p:sldIdLst>
    <p:sldId id="256" r:id="rId2"/>
    <p:sldId id="257" r:id="rId3"/>
    <p:sldId id="261" r:id="rId4"/>
    <p:sldId id="262" r:id="rId5"/>
    <p:sldId id="258"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11/1/2018</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71857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88804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62611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61038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62583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75950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66160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9373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1BEF0D-F0BB-DE4B-95CE-6DB70DBA9567}" type="datetimeFigureOut">
              <a:rPr lang="en-US" smtClean="0"/>
              <a:pPr/>
              <a:t>11/1/2018</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79065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06989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6173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11/1/2018</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990330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countyhealthrankings.org/" TargetMode="External"/><Relationship Id="rId2" Type="http://schemas.openxmlformats.org/officeDocument/2006/relationships/hyperlink" Target="http://www.americashealthranking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 services</a:t>
            </a:r>
          </a:p>
        </p:txBody>
      </p:sp>
      <p:sp>
        <p:nvSpPr>
          <p:cNvPr id="3" name="Subtitle 2"/>
          <p:cNvSpPr>
            <a:spLocks noGrp="1"/>
          </p:cNvSpPr>
          <p:nvPr>
            <p:ph type="subTitle" idx="1"/>
          </p:nvPr>
        </p:nvSpPr>
        <p:spPr/>
        <p:txBody>
          <a:bodyPr/>
          <a:lstStyle/>
          <a:p>
            <a:r>
              <a:rPr lang="en-US" dirty="0"/>
              <a:t>Preventive Services Offered Under the Affordable Act</a:t>
            </a:r>
          </a:p>
          <a:p>
            <a:endParaRPr lang="en-US" dirty="0"/>
          </a:p>
        </p:txBody>
      </p:sp>
      <p:pic>
        <p:nvPicPr>
          <p:cNvPr id="4" name="Picture 3">
            <a:extLst>
              <a:ext uri="{FF2B5EF4-FFF2-40B4-BE49-F238E27FC236}">
                <a16:creationId xmlns:a16="http://schemas.microsoft.com/office/drawing/2014/main" id="{61DB5E12-8E6D-4BAC-8101-5C10ABA56FE2}"/>
              </a:ext>
            </a:extLst>
          </p:cNvPr>
          <p:cNvPicPr>
            <a:picLocks noChangeAspect="1"/>
          </p:cNvPicPr>
          <p:nvPr/>
        </p:nvPicPr>
        <p:blipFill>
          <a:blip r:embed="rId2"/>
          <a:stretch>
            <a:fillRect/>
          </a:stretch>
        </p:blipFill>
        <p:spPr>
          <a:xfrm>
            <a:off x="8053387" y="1"/>
            <a:ext cx="4138613" cy="2372138"/>
          </a:xfrm>
          <a:prstGeom prst="rect">
            <a:avLst/>
          </a:prstGeom>
        </p:spPr>
      </p:pic>
    </p:spTree>
    <p:extLst>
      <p:ext uri="{BB962C8B-B14F-4D97-AF65-F5344CB8AC3E}">
        <p14:creationId xmlns:p14="http://schemas.microsoft.com/office/powerpoint/2010/main" val="2241958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SERVICES</a:t>
            </a:r>
          </a:p>
        </p:txBody>
      </p:sp>
      <p:sp>
        <p:nvSpPr>
          <p:cNvPr id="3" name="Content Placeholder 2"/>
          <p:cNvSpPr>
            <a:spLocks noGrp="1"/>
          </p:cNvSpPr>
          <p:nvPr>
            <p:ph idx="1"/>
          </p:nvPr>
        </p:nvSpPr>
        <p:spPr/>
        <p:txBody>
          <a:bodyPr/>
          <a:lstStyle/>
          <a:p>
            <a:r>
              <a:rPr lang="en-US" dirty="0"/>
              <a:t>Diet Counselling for Adults</a:t>
            </a:r>
          </a:p>
          <a:p>
            <a:r>
              <a:rPr lang="en-US" dirty="0"/>
              <a:t>Contraception for Women</a:t>
            </a:r>
          </a:p>
          <a:p>
            <a:r>
              <a:rPr lang="en-US" dirty="0"/>
              <a:t>Drug use Assessments for Adolescent Children</a:t>
            </a:r>
          </a:p>
        </p:txBody>
      </p:sp>
      <p:pic>
        <p:nvPicPr>
          <p:cNvPr id="4" name="Picture 3">
            <a:extLst>
              <a:ext uri="{FF2B5EF4-FFF2-40B4-BE49-F238E27FC236}">
                <a16:creationId xmlns:a16="http://schemas.microsoft.com/office/drawing/2014/main" id="{C9787C72-298B-4014-AF4C-8F078A7E3D99}"/>
              </a:ext>
            </a:extLst>
          </p:cNvPr>
          <p:cNvPicPr>
            <a:picLocks noChangeAspect="1"/>
          </p:cNvPicPr>
          <p:nvPr/>
        </p:nvPicPr>
        <p:blipFill>
          <a:blip r:embed="rId2"/>
          <a:stretch>
            <a:fillRect/>
          </a:stretch>
        </p:blipFill>
        <p:spPr>
          <a:xfrm>
            <a:off x="6758609" y="-1"/>
            <a:ext cx="5565913" cy="6053481"/>
          </a:xfrm>
          <a:prstGeom prst="rect">
            <a:avLst/>
          </a:prstGeom>
        </p:spPr>
      </p:pic>
    </p:spTree>
    <p:extLst>
      <p:ext uri="{BB962C8B-B14F-4D97-AF65-F5344CB8AC3E}">
        <p14:creationId xmlns:p14="http://schemas.microsoft.com/office/powerpoint/2010/main" val="1165148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n-US" dirty="0"/>
              <a:t>HEALTH services</a:t>
            </a:r>
            <a:br>
              <a:rPr lang="en-US" dirty="0"/>
            </a:br>
            <a:r>
              <a:rPr lang="en-US" dirty="0"/>
              <a:t>D</a:t>
            </a:r>
            <a:r>
              <a:rPr lang="en-US" cap="none" dirty="0"/>
              <a:t>iet</a:t>
            </a:r>
            <a:r>
              <a:rPr lang="en-US" dirty="0"/>
              <a:t> c</a:t>
            </a:r>
            <a:r>
              <a:rPr lang="en-US" cap="none" dirty="0"/>
              <a:t>ounselling</a:t>
            </a:r>
            <a:r>
              <a:rPr lang="en-US" dirty="0"/>
              <a:t> </a:t>
            </a:r>
            <a:r>
              <a:rPr lang="en-US" cap="none" dirty="0"/>
              <a:t>for</a:t>
            </a:r>
            <a:r>
              <a:rPr lang="en-US" dirty="0"/>
              <a:t> a</a:t>
            </a:r>
            <a:r>
              <a:rPr lang="en-US" cap="none" dirty="0"/>
              <a:t>dults</a:t>
            </a:r>
          </a:p>
        </p:txBody>
      </p:sp>
      <p:sp>
        <p:nvSpPr>
          <p:cNvPr id="3" name="Content Placeholder 2"/>
          <p:cNvSpPr>
            <a:spLocks noGrp="1"/>
          </p:cNvSpPr>
          <p:nvPr>
            <p:ph idx="1"/>
          </p:nvPr>
        </p:nvSpPr>
        <p:spPr/>
        <p:txBody>
          <a:bodyPr>
            <a:normAutofit/>
          </a:bodyPr>
          <a:lstStyle/>
          <a:p>
            <a:r>
              <a:rPr lang="en-US" dirty="0"/>
              <a:t>Diet counselling for adults is an interesting service to me as it helps a great deal in guiding the aged population on which kinds of foods to consume for a better health. </a:t>
            </a:r>
          </a:p>
          <a:p>
            <a:r>
              <a:rPr lang="en-US" dirty="0"/>
              <a:t>Diet counselling for adults is only given freely to a few adults.</a:t>
            </a:r>
          </a:p>
          <a:p>
            <a:r>
              <a:rPr lang="en-US" dirty="0"/>
              <a:t>To increase the number of adults reached by diet counselling, the service should be community based where the service providers will go from one home to the other.</a:t>
            </a:r>
          </a:p>
          <a:p>
            <a:r>
              <a:rPr lang="en-US" dirty="0"/>
              <a:t>Diet Counselling for Adults: The adults are taken through nutritional education, and counselling in order to meet the normal and therapeutic needs. </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4413EE95-0F94-43C1-87BA-3F6E28C8587F}"/>
              </a:ext>
            </a:extLst>
          </p:cNvPr>
          <p:cNvPicPr>
            <a:picLocks noChangeAspect="1"/>
          </p:cNvPicPr>
          <p:nvPr/>
        </p:nvPicPr>
        <p:blipFill>
          <a:blip r:embed="rId2"/>
          <a:stretch>
            <a:fillRect/>
          </a:stretch>
        </p:blipFill>
        <p:spPr>
          <a:xfrm>
            <a:off x="8309113" y="4904857"/>
            <a:ext cx="3882887" cy="1950382"/>
          </a:xfrm>
          <a:prstGeom prst="rect">
            <a:avLst/>
          </a:prstGeom>
        </p:spPr>
      </p:pic>
      <p:pic>
        <p:nvPicPr>
          <p:cNvPr id="5" name="Picture 4">
            <a:extLst>
              <a:ext uri="{FF2B5EF4-FFF2-40B4-BE49-F238E27FC236}">
                <a16:creationId xmlns:a16="http://schemas.microsoft.com/office/drawing/2014/main" id="{224E7F59-5DB8-4B68-9086-95840DBAD2FB}"/>
              </a:ext>
            </a:extLst>
          </p:cNvPr>
          <p:cNvPicPr>
            <a:picLocks noChangeAspect="1"/>
          </p:cNvPicPr>
          <p:nvPr/>
        </p:nvPicPr>
        <p:blipFill>
          <a:blip r:embed="rId3"/>
          <a:stretch>
            <a:fillRect/>
          </a:stretch>
        </p:blipFill>
        <p:spPr>
          <a:xfrm>
            <a:off x="9024730" y="-1"/>
            <a:ext cx="3167270" cy="2015733"/>
          </a:xfrm>
          <a:prstGeom prst="rect">
            <a:avLst/>
          </a:prstGeom>
        </p:spPr>
      </p:pic>
      <p:pic>
        <p:nvPicPr>
          <p:cNvPr id="6" name="Picture 5">
            <a:extLst>
              <a:ext uri="{FF2B5EF4-FFF2-40B4-BE49-F238E27FC236}">
                <a16:creationId xmlns:a16="http://schemas.microsoft.com/office/drawing/2014/main" id="{7111B03F-E744-4064-B6C2-6939FE25B745}"/>
              </a:ext>
            </a:extLst>
          </p:cNvPr>
          <p:cNvPicPr>
            <a:picLocks noChangeAspect="1"/>
          </p:cNvPicPr>
          <p:nvPr/>
        </p:nvPicPr>
        <p:blipFill>
          <a:blip r:embed="rId4"/>
          <a:stretch>
            <a:fillRect/>
          </a:stretch>
        </p:blipFill>
        <p:spPr>
          <a:xfrm>
            <a:off x="0" y="5004247"/>
            <a:ext cx="4880346" cy="1850992"/>
          </a:xfrm>
          <a:prstGeom prst="rect">
            <a:avLst/>
          </a:prstGeom>
        </p:spPr>
      </p:pic>
    </p:spTree>
    <p:extLst>
      <p:ext uri="{BB962C8B-B14F-4D97-AF65-F5344CB8AC3E}">
        <p14:creationId xmlns:p14="http://schemas.microsoft.com/office/powerpoint/2010/main" val="3420146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services</a:t>
            </a:r>
            <a:br>
              <a:rPr lang="en-US" dirty="0"/>
            </a:br>
            <a:r>
              <a:rPr lang="en-US" dirty="0"/>
              <a:t>C</a:t>
            </a:r>
            <a:r>
              <a:rPr lang="en-US" cap="none" dirty="0"/>
              <a:t>ontraception</a:t>
            </a:r>
            <a:r>
              <a:rPr lang="en-US" dirty="0"/>
              <a:t> </a:t>
            </a:r>
            <a:r>
              <a:rPr lang="en-US" cap="none" dirty="0"/>
              <a:t>for</a:t>
            </a:r>
            <a:r>
              <a:rPr lang="en-US" dirty="0"/>
              <a:t> w</a:t>
            </a:r>
            <a:r>
              <a:rPr lang="en-US" cap="none" dirty="0"/>
              <a:t>omen</a:t>
            </a:r>
          </a:p>
        </p:txBody>
      </p:sp>
      <p:sp>
        <p:nvSpPr>
          <p:cNvPr id="3" name="Content Placeholder 2"/>
          <p:cNvSpPr>
            <a:spLocks noGrp="1"/>
          </p:cNvSpPr>
          <p:nvPr>
            <p:ph idx="1"/>
          </p:nvPr>
        </p:nvSpPr>
        <p:spPr/>
        <p:txBody>
          <a:bodyPr>
            <a:normAutofit fontScale="92500" lnSpcReduction="10000"/>
          </a:bodyPr>
          <a:lstStyle/>
          <a:p>
            <a:r>
              <a:rPr lang="en-US" dirty="0"/>
              <a:t>The second service, contraception for women, is of interest to me since it helps women to choose the right method for birth control. </a:t>
            </a:r>
          </a:p>
          <a:p>
            <a:r>
              <a:rPr lang="en-US" dirty="0"/>
              <a:t>An obvious fact about contraception for women is that some religions like Christianity have not embraced them fully</a:t>
            </a:r>
          </a:p>
          <a:p>
            <a:r>
              <a:rPr lang="en-US" dirty="0"/>
              <a:t>Contraception services should be intensified among Christian women to help them accept and use the right birth controls.</a:t>
            </a:r>
          </a:p>
          <a:p>
            <a:r>
              <a:rPr lang="en-US" dirty="0"/>
              <a:t>Contraception for Women:  The service avails counselling, contraceptive education, preconception health services, breast screening and cervical cancer, and HIV test and counselling. </a:t>
            </a:r>
          </a:p>
          <a:p>
            <a:endParaRPr lang="en-US" dirty="0"/>
          </a:p>
          <a:p>
            <a:pPr marL="0" indent="0">
              <a:buNone/>
            </a:pPr>
            <a:endParaRPr lang="en-US" dirty="0"/>
          </a:p>
        </p:txBody>
      </p:sp>
      <p:pic>
        <p:nvPicPr>
          <p:cNvPr id="4" name="Picture 3">
            <a:extLst>
              <a:ext uri="{FF2B5EF4-FFF2-40B4-BE49-F238E27FC236}">
                <a16:creationId xmlns:a16="http://schemas.microsoft.com/office/drawing/2014/main" id="{0AAA5E1E-2DF0-4491-8745-8AA6890AB9A4}"/>
              </a:ext>
            </a:extLst>
          </p:cNvPr>
          <p:cNvPicPr>
            <a:picLocks noChangeAspect="1"/>
          </p:cNvPicPr>
          <p:nvPr/>
        </p:nvPicPr>
        <p:blipFill>
          <a:blip r:embed="rId2"/>
          <a:stretch>
            <a:fillRect/>
          </a:stretch>
        </p:blipFill>
        <p:spPr>
          <a:xfrm>
            <a:off x="8631306" y="0"/>
            <a:ext cx="3401668" cy="2063475"/>
          </a:xfrm>
          <a:prstGeom prst="rect">
            <a:avLst/>
          </a:prstGeom>
        </p:spPr>
      </p:pic>
      <p:pic>
        <p:nvPicPr>
          <p:cNvPr id="5" name="Picture 4">
            <a:extLst>
              <a:ext uri="{FF2B5EF4-FFF2-40B4-BE49-F238E27FC236}">
                <a16:creationId xmlns:a16="http://schemas.microsoft.com/office/drawing/2014/main" id="{D9FD60FD-22BC-46F7-AD46-096B42F06837}"/>
              </a:ext>
            </a:extLst>
          </p:cNvPr>
          <p:cNvPicPr>
            <a:picLocks noChangeAspect="1"/>
          </p:cNvPicPr>
          <p:nvPr/>
        </p:nvPicPr>
        <p:blipFill>
          <a:blip r:embed="rId3"/>
          <a:stretch>
            <a:fillRect/>
          </a:stretch>
        </p:blipFill>
        <p:spPr>
          <a:xfrm>
            <a:off x="7977809" y="4969565"/>
            <a:ext cx="4212923" cy="1888435"/>
          </a:xfrm>
          <a:prstGeom prst="rect">
            <a:avLst/>
          </a:prstGeom>
        </p:spPr>
      </p:pic>
    </p:spTree>
    <p:extLst>
      <p:ext uri="{BB962C8B-B14F-4D97-AF65-F5344CB8AC3E}">
        <p14:creationId xmlns:p14="http://schemas.microsoft.com/office/powerpoint/2010/main" val="1345241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HEALTH SERVICES</a:t>
            </a:r>
            <a:br>
              <a:rPr lang="en-US" dirty="0"/>
            </a:br>
            <a:r>
              <a:rPr lang="en-US" dirty="0"/>
              <a:t>d</a:t>
            </a:r>
            <a:r>
              <a:rPr lang="en-US" cap="none" dirty="0"/>
              <a:t>rug</a:t>
            </a:r>
            <a:r>
              <a:rPr lang="en-US" dirty="0"/>
              <a:t> </a:t>
            </a:r>
            <a:r>
              <a:rPr lang="en-US" cap="none" dirty="0"/>
              <a:t>use </a:t>
            </a:r>
            <a:r>
              <a:rPr lang="en-US" dirty="0"/>
              <a:t>a</a:t>
            </a:r>
            <a:r>
              <a:rPr lang="en-US" cap="none" dirty="0"/>
              <a:t>ssessment</a:t>
            </a:r>
            <a:r>
              <a:rPr lang="en-US" dirty="0"/>
              <a:t> </a:t>
            </a:r>
            <a:r>
              <a:rPr lang="en-US" cap="none" dirty="0"/>
              <a:t>for</a:t>
            </a:r>
            <a:r>
              <a:rPr lang="en-US" dirty="0"/>
              <a:t> a</a:t>
            </a:r>
            <a:r>
              <a:rPr lang="en-US" cap="none" dirty="0"/>
              <a:t>dolescent</a:t>
            </a:r>
            <a:r>
              <a:rPr lang="en-US" dirty="0"/>
              <a:t> c</a:t>
            </a:r>
            <a:r>
              <a:rPr lang="en-US" cap="none" dirty="0"/>
              <a:t>hildren</a:t>
            </a:r>
          </a:p>
        </p:txBody>
      </p:sp>
      <p:sp>
        <p:nvSpPr>
          <p:cNvPr id="3" name="Content Placeholder 2"/>
          <p:cNvSpPr>
            <a:spLocks noGrp="1"/>
          </p:cNvSpPr>
          <p:nvPr>
            <p:ph idx="1"/>
          </p:nvPr>
        </p:nvSpPr>
        <p:spPr/>
        <p:txBody>
          <a:bodyPr>
            <a:normAutofit lnSpcReduction="10000"/>
          </a:bodyPr>
          <a:lstStyle/>
          <a:p>
            <a:r>
              <a:rPr lang="en-US" dirty="0"/>
              <a:t>The third service, drug use assessments for adolescent children, is of great interest to me since it helps children to avoid engaging in drug and substance abuse that could otherwise hamper their body and mental health.</a:t>
            </a:r>
          </a:p>
          <a:p>
            <a:r>
              <a:rPr lang="en-US" dirty="0"/>
              <a:t>Drug assessment services for children has not been taken seriously especially by the adolescents.</a:t>
            </a:r>
          </a:p>
          <a:p>
            <a:r>
              <a:rPr lang="en-US" dirty="0"/>
              <a:t>Drug use Assessment for Adolescent Children: The health providers utilizes the Adolescent Community Reinforcement Approach (A-CRA) where they help the NY teens to build social, educational and familial connections which reinforce positive motivation and helps improve drug refusal skills. </a:t>
            </a:r>
          </a:p>
          <a:p>
            <a:endParaRPr lang="en-US" dirty="0"/>
          </a:p>
          <a:p>
            <a:endParaRPr lang="en-US" dirty="0"/>
          </a:p>
        </p:txBody>
      </p:sp>
    </p:spTree>
    <p:extLst>
      <p:ext uri="{BB962C8B-B14F-4D97-AF65-F5344CB8AC3E}">
        <p14:creationId xmlns:p14="http://schemas.microsoft.com/office/powerpoint/2010/main" val="268469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SERVICES</a:t>
            </a:r>
            <a:br>
              <a:rPr lang="en-US" dirty="0"/>
            </a:br>
            <a:r>
              <a:rPr lang="en-US" dirty="0"/>
              <a:t>r</a:t>
            </a:r>
            <a:r>
              <a:rPr lang="en-US" cap="none" dirty="0"/>
              <a:t>eferences</a:t>
            </a:r>
          </a:p>
        </p:txBody>
      </p:sp>
      <p:sp>
        <p:nvSpPr>
          <p:cNvPr id="3" name="Content Placeholder 2"/>
          <p:cNvSpPr>
            <a:spLocks noGrp="1"/>
          </p:cNvSpPr>
          <p:nvPr>
            <p:ph idx="1"/>
          </p:nvPr>
        </p:nvSpPr>
        <p:spPr/>
        <p:txBody>
          <a:bodyPr/>
          <a:lstStyle/>
          <a:p>
            <a:r>
              <a:rPr lang="en-US" dirty="0">
                <a:hlinkClick r:id="rId2"/>
              </a:rPr>
              <a:t>http://www.americashealthrankings.org</a:t>
            </a:r>
            <a:r>
              <a:rPr lang="en-US" dirty="0"/>
              <a:t>/</a:t>
            </a:r>
          </a:p>
          <a:p>
            <a:r>
              <a:rPr lang="en-US" dirty="0">
                <a:hlinkClick r:id="rId3"/>
              </a:rPr>
              <a:t>http://www.countyhealthrankings.org/</a:t>
            </a:r>
            <a:endParaRPr lang="en-US" dirty="0"/>
          </a:p>
          <a:p>
            <a:r>
              <a:rPr lang="en-US" dirty="0"/>
              <a:t>https://www.google.com/search?q=images+of+HEALTH+SERVICES&amp;client=firefox-b-ab&amp;tbm=isch&amp;source=iu&amp;ictx=1&amp;fir=427EVCJGJrIizM%253A%252C92KzOkaqlkOVsM%252C_&amp;usg=AI4_-kSDmmeqWeUhBSt2vfoEMDvyJb6NTw&amp;sa=X&amp;ved=2ahUKEwjSrdzYu7LeAhVCExoKHaoGA5oQ9QEwB3oECAYQEg#imgrc=427EVCJGJrIizM:</a:t>
            </a:r>
          </a:p>
          <a:p>
            <a:endParaRPr lang="en-US" dirty="0"/>
          </a:p>
          <a:p>
            <a:endParaRPr lang="en-US" dirty="0"/>
          </a:p>
        </p:txBody>
      </p:sp>
    </p:spTree>
    <p:extLst>
      <p:ext uri="{BB962C8B-B14F-4D97-AF65-F5344CB8AC3E}">
        <p14:creationId xmlns:p14="http://schemas.microsoft.com/office/powerpoint/2010/main" val="147926385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74</TotalTime>
  <Words>402</Words>
  <Application>Microsoft Office PowerPoint</Application>
  <PresentationFormat>Widescreen</PresentationFormat>
  <Paragraphs>25</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Gill Sans MT</vt:lpstr>
      <vt:lpstr>Gallery</vt:lpstr>
      <vt:lpstr>Health services</vt:lpstr>
      <vt:lpstr>HEALTH SERVICES</vt:lpstr>
      <vt:lpstr>HEALTH services Diet counselling for adults</vt:lpstr>
      <vt:lpstr>Health services Contraception for women</vt:lpstr>
      <vt:lpstr>HEALTH SERVICES drug use assessment for adolescent children</vt:lpstr>
      <vt:lpstr>HEALTH SERVICES 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services</dc:title>
  <dc:creator>Patrick</dc:creator>
  <cp:lastModifiedBy>vini</cp:lastModifiedBy>
  <cp:revision>48</cp:revision>
  <dcterms:created xsi:type="dcterms:W3CDTF">2018-10-30T06:42:13Z</dcterms:created>
  <dcterms:modified xsi:type="dcterms:W3CDTF">2018-11-01T05:40:24Z</dcterms:modified>
</cp:coreProperties>
</file>